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C0785720-EE5D-41DC-B4E6-A0CBC1B22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w="sm" len="sm"/>
              <a:tailEnd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presProps" Target="presProps.xml"  /><Relationship Id="rId39" Type="http://schemas.openxmlformats.org/officeDocument/2006/relationships/viewProps" Target="viewProps.xml"  /><Relationship Id="rId4" Type="http://schemas.openxmlformats.org/officeDocument/2006/relationships/slide" Target="slides/slide2.xml"  /><Relationship Id="rId40" Type="http://schemas.openxmlformats.org/officeDocument/2006/relationships/theme" Target="theme/theme1.xml"  /><Relationship Id="rId41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54291565b_0_5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5429156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54291565b_0_7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5429156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54291565b_0_1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54291565b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573bc3b8e_120_3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573bc3b8e_12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55064b83f_0_3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55064b83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573bc3b8e_452_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573bc3b8e_45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54291565b_0_9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54291565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54291565b_0_1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54291565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54291565b_0_1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54291565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54291565b_0_15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5429156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573bc3b8e_513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573bc3b8e_5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54291565b_0_16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54291565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54291565b_0_17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54291565b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54291565b_0_18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54291565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54291565b_0_18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54291565b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573bc3b8e_2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573bc3b8e_2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573bc3b8e_452_5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573bc3b8e_452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573bc3b8e_452_6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573bc3b8e_452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573bc3b8e_452_7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573bc3b8e_45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573bc3b8e_452_8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a573bc3b8e_45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3ea506fb6_0_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3ea506fb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55064b83f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55064b8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3ea506fb6_0_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3ea506fb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573bc3b8e_22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573bc3b8e_2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573bc3b8e_120_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573bc3b8e_12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573bc3b8e_120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573bc3b8e_12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573bc3b8e_12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573bc3b8e_12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62ddb26a9_0_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62ddb26a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54291565b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5429156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573bc3b8e_452_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573bc3b8e_45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54291565b_0_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5429156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55064b83f_0_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55064b83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54291565b_0_4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54291565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54291565b_0_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54291565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IG_NUMBER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idx="0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pPr lvl="0">
              <a:defRPr/>
            </a:pPr>
            <a:r>
              <a:rPr lang="ko-KR" altLang="en-US"/>
              <a:t>xx%</a:t>
            </a:r>
            <a:endParaRPr lang="ko-KR" altLang="en-US"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BLANK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_HEADER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 idx="0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_AND_TWO_COLUMNS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_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ONE_COLUMN_TEXT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 idx="0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MAIN_POINT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 idx="0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ECTION_TITLE_AND_DESCRIPTIO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 idx="0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4" tIns="91424" rIns="91424" bIns="91424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CAPTION_ONLY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imple Light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ko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652400"/>
            <a:ext cx="90300" cy="21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2.png"  /><Relationship Id="rId8" Type="http://schemas.openxmlformats.org/officeDocument/2006/relationships/image" Target="../media/image6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4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4.png"  /><Relationship Id="rId4" Type="http://schemas.openxmlformats.org/officeDocument/2006/relationships/image" Target="../media/image35.png"  /><Relationship Id="rId5" Type="http://schemas.openxmlformats.org/officeDocument/2006/relationships/image" Target="../media/image3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3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8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9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3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.png"  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13" y="529438"/>
            <a:ext cx="7572375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483875"/>
            <a:ext cx="200100" cy="6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문제의 해결 방법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329250" y="1541775"/>
            <a:ext cx="8666400" cy="1245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단순한 문의는 AI나 웹사이트의 기능으로 충분히 해결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있게 하고,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특별한 상황에서만 근무자들이 응답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하게 하면 부서의 업무 능률을 개선하고 시간을 절약할 수 있습니다. 필요한 정보를 빠르게 얻을 수 있으므로 사용자 입장에서도 편의성이 증가합니다. 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단순/반복적 문의에 최적화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329250" y="2787675"/>
            <a:ext cx="5287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입력 양식 최적화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329250" y="3138675"/>
            <a:ext cx="8666400" cy="130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업무 신청 시 업무 처리에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필수적인 정보 모두를 사용자가 입력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하게끔 합니다. 업무 작업자는 작업에 필요한 정보를 추후 전화 확인 등 없이 웹에서 모두 확인할 수 있도록 합니다.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문제의 해결 방법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29250" y="1541775"/>
            <a:ext cx="8666400" cy="1245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사용자 본인이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신청한 작업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이나, 처리자 본인에게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배정된 업무만 조회 가능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하게 합니다. 이 조치를 통해 군사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보안 사고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의 위험성을 현저히 낮출 수 있습니다.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무분별한 열람 차단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329250" y="2730150"/>
            <a:ext cx="5287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UI/UX 대대적 개편과 재설계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329250" y="3105150"/>
            <a:ext cx="8666400" cy="1309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직관적이고 단순한 디자인과 사용자 중심 UX를 접목해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간단한 사용 환경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을 제공합니다.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다양한 사용자 층을 모두 고려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하며, 여러 작업 환경 및 사람들에게 어렵지 않고 편리하게끔 만들어야 합니다.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문제 해결을 위한 도구 선정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161" name="Google Shape;161;p24"/>
          <p:cNvGraphicFramePr/>
          <p:nvPr/>
        </p:nvGraphicFramePr>
        <p:xfrm>
          <a:off x="496150" y="1085660"/>
          <a:ext cx="8006650" cy="3327875"/>
        </p:xfrm>
        <a:graphic>
          <a:graphicData uri="http://schemas.openxmlformats.org/drawingml/2006/table">
            <a:tbl>
              <a:tblPr>
                <a:noFill/>
                <a:tableStyleId>{C0785720-EE5D-41DC-B4E6-A0CBC1B221AB}</a:tableStyleId>
              </a:tblPr>
              <a:tblGrid>
                <a:gridCol w="4003325"/>
                <a:gridCol w="4003325"/>
              </a:tblGrid>
              <a:tr h="42945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800" b="1">
                          <a:solidFill>
                            <a:srgbClr val="1155cc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React.js</a:t>
                      </a:r>
                      <a:endParaRPr sz="1800" b="1">
                        <a:solidFill>
                          <a:srgbClr val="1155c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800" b="1">
                          <a:solidFill>
                            <a:srgbClr val="1155cc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Node.js</a:t>
                      </a:r>
                      <a:endParaRPr sz="1800" b="1">
                        <a:solidFill>
                          <a:srgbClr val="1155c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417000">
                <a:tc>
                  <a:txBody>
                    <a:bodyPr vert="horz" lIns="91424" tIns="91424" rIns="91424" bIns="91424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1190525">
                <a:tc>
                  <a:txBody>
                    <a:bodyPr vert="horz" lIns="91424" tIns="91424" rIns="91424" bIns="91424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컴포넌트 단위로 설계가 가능해, 유사하지만 각각 상이한 양식 페이지를 다수 설계해야 하는 웹사이트에 적합하여 사용했습니다.</a:t>
                      </a:r>
                      <a:endParaRPr lang="ko"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효율적인 API 서버를 만들 수 있고, 비동기에만 유념하면 쉽게 안정적인 서버를 만들 수 있으며  다양한 라이브러리들을 이용해 빠른 속도로 개발할 수 있을 것이라 판단했습니다.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</a:tbl>
          </a:graphicData>
        </a:graphic>
      </p:graphicFrame>
      <p:pic>
        <p:nvPicPr>
          <p:cNvPr id="162" name="Google Shape;162;p2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468350" y="1631285"/>
            <a:ext cx="2095500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5505825" y="1726513"/>
            <a:ext cx="20955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5"/>
          <p:cNvGraphicFramePr/>
          <p:nvPr/>
        </p:nvGraphicFramePr>
        <p:xfrm>
          <a:off x="496150" y="1085660"/>
          <a:ext cx="8006650" cy="3039700"/>
        </p:xfrm>
        <a:graphic>
          <a:graphicData uri="http://schemas.openxmlformats.org/drawingml/2006/table">
            <a:tbl>
              <a:tblPr>
                <a:noFill/>
                <a:tableStyleId>{C0785720-EE5D-41DC-B4E6-A0CBC1B221AB}</a:tableStyleId>
              </a:tblPr>
              <a:tblGrid>
                <a:gridCol w="3969275"/>
                <a:gridCol w="4037375"/>
              </a:tblGrid>
              <a:tr h="2888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800" b="1">
                          <a:solidFill>
                            <a:srgbClr val="1155cc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MySQL</a:t>
                      </a:r>
                      <a:endParaRPr sz="1800" b="1">
                        <a:solidFill>
                          <a:srgbClr val="1155c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sz="1800" b="1">
                          <a:solidFill>
                            <a:srgbClr val="1155cc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Google DialogFlow</a:t>
                      </a:r>
                      <a:endParaRPr sz="1800" b="1">
                        <a:solidFill>
                          <a:srgbClr val="1155cc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1410475">
                <a:tc>
                  <a:txBody>
                    <a:bodyPr vert="horz" lIns="91424" tIns="91424" rIns="91424" bIns="91424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  <a:tr h="1170150">
                <a:tc>
                  <a:txBody>
                    <a:bodyPr vert="horz" lIns="91424" tIns="91424" rIns="91424" bIns="91424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간단하고 빠른 기간 내 개발이 가능한 DB를 사용했습니다.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  <a:tc>
                  <a:txBody>
                    <a:bodyPr vert="horz" lIns="91424" tIns="91424" rIns="91424" bIns="91424" anchor="ctr" anchorCtr="0"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구글에서 제공하는 오픈소스 챗봇 플랫폼으로 웹과의 연동이 쉽습니다. 객체, 맥락 인식 등 챗봇 빌더로서 중요한 기능을 가지고 있으면서도 사용법이 비교적 간단해 선택했습니다.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w="sm" len="sm"/>
                      <a:tailEnd w="sm" len="sm"/>
                    </a:lnB>
                  </a:tcPr>
                </a:tc>
              </a:tr>
            </a:tbl>
          </a:graphicData>
        </a:graphic>
      </p:graphicFrame>
      <p:sp>
        <p:nvSpPr>
          <p:cNvPr id="169" name="Google Shape;169;p25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문제 해결을 위한 도구 선정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70" name="Google Shape;170;p2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281900" y="1669650"/>
            <a:ext cx="2217600" cy="114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706175" y="1738150"/>
            <a:ext cx="3593575" cy="9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11700" y="1630525"/>
            <a:ext cx="8520600" cy="3416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1. 작업의 상태를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진행, 거부, 완료의 3단계로 세분화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해 거부나 진행 상태의 작업을 삭제나 수정 가능하게 합니다. 작업은 자신이 신청하거나 자신의 부서로 신청된 것만 확인 가능하게 합니다.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2.</a:t>
            </a:r>
            <a:r>
              <a:rPr lang="ko" sz="1400" b="1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사용자의 수준이나 목적에 맞는 UI를 제공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체계에 익숙하거나 목적이 확실한 사용자는 메인 화면의 격자를 이용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해 원하는 기능으로 빠르게 안내합니다.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체계에 익숙하지 않거나 작업을 잘 모르는 사용자는 AI를 이용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해 목적을 인식시켜 필요 기능으로 안내합니다.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3. 사용자가 신청한 작업의 상태에 변동이 있거나, 처리자에게 작업이 배정될 때 웹사이트에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Toast 알림을 표시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개발 목표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해결 방법을 기반으로 목표 선정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9" name="Google Shape;179;p26"/>
          <p:cNvPicPr/>
          <p:nvPr/>
        </p:nvPicPr>
        <p:blipFill rotWithShape="1">
          <a:blip r:embed="rId3">
            <a:alphaModFix/>
          </a:blip>
          <a:srcRect t="13060" b="10000"/>
          <a:stretch>
            <a:fillRect/>
          </a:stretch>
        </p:blipFill>
        <p:spPr>
          <a:xfrm>
            <a:off x="4518475" y="3748275"/>
            <a:ext cx="4105275" cy="11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2611075" y="4670425"/>
            <a:ext cx="22185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Toast 알림의 대표적 예시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body" idx="1"/>
          </p:nvPr>
        </p:nvSpPr>
        <p:spPr>
          <a:xfrm>
            <a:off x="311700" y="1630525"/>
            <a:ext cx="8520600" cy="3416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4. 위와 연계해 사용자가 신청한 작업이나 처리자의 부서로 배정된</a:t>
            </a:r>
            <a:r>
              <a:rPr lang="ko" sz="1400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작업의 개수를 한눈에 확인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있게 하며,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및 필터링 기능을 제공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거부일 경우 거부 사유, 완료일 경우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조치 내용을 제공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5. 일정 수준으로 너비가 줄어들 때 모바일 화면을 표시하도록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반응형 레이아웃으로 제작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동시 작업에 무리가 없도록 설계하며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모든 상황에 맞는 화면 배치를 구성합니다.</a:t>
            </a:r>
            <a:endParaRPr sz="1400" b="1">
              <a:solidFill>
                <a:srgbClr val="e0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개발 목표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해결 방법을 기반으로 목표 선정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디자인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목표를 담은 스케치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4" name="Google Shape;194;p2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2977475" y="864591"/>
            <a:ext cx="3016199" cy="402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5993675" y="864591"/>
            <a:ext cx="3016199" cy="402161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311700" y="1630525"/>
            <a:ext cx="2572200" cy="3416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위의 개발 목표를 기반으로 제작하고 싶은 웹에 대한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간단한 그림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을 그려보았습니다.</a:t>
            </a:r>
            <a:endParaRPr sz="1400" b="1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디자인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02" name="Google Shape;202;p29"/>
          <p:cNvSpPr txBox="1"/>
          <p:nvPr/>
        </p:nvSpPr>
        <p:spPr>
          <a:xfrm>
            <a:off x="311700" y="1136625"/>
            <a:ext cx="40110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Adobe XD를 이용한 디자인 구체화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3" name="Google Shape;203;p2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2932400" y="1600350"/>
            <a:ext cx="5914800" cy="3327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>
            <a:spLocks noGrp="1"/>
          </p:cNvSpPr>
          <p:nvPr>
            <p:ph type="body" idx="1"/>
          </p:nvPr>
        </p:nvSpPr>
        <p:spPr>
          <a:xfrm>
            <a:off x="311700" y="1630525"/>
            <a:ext cx="2572200" cy="34164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그림을 바탕으로 자세한 디자인을 제작 했습니다.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디자인 컨셉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도 이 단계에서 정했습니다.</a:t>
            </a:r>
            <a:endParaRPr sz="1400" b="1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</a:t>
            </a:r>
            <a:endParaRPr lang="ko"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작업 신청 흐름도 설계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396600" y="1469150"/>
            <a:ext cx="38202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챗봇과 메인의 격자 버튼 작동 과정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406850" y="2065325"/>
            <a:ext cx="38202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취재한 내용을 바탕으로 챗봇과 메인이 어떤 식으로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작업을 분류할지, 분류된 작업들에 필요한 정보는 무엇이며, 어디 부서로 가는 작업인지를 정리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해 보았습니다. 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이 흐름도들을 바탕으로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챗봇과 메인에서는 작업을 처리하고, 필요한 정보를 받으며, 분류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2" name="Google Shape;212;p30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379450" y="194725"/>
            <a:ext cx="4541075" cy="479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 - 챗봇 설계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311700" y="3964675"/>
            <a:ext cx="14913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챗봇의 작동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9" name="Google Shape;219;p31"/>
          <p:cNvPicPr/>
          <p:nvPr/>
        </p:nvPicPr>
        <p:blipFill rotWithShape="1">
          <a:blip r:embed="rId3">
            <a:alphaModFix/>
          </a:blip>
          <a:srcRect b="4110"/>
          <a:stretch>
            <a:fillRect/>
          </a:stretch>
        </p:blipFill>
        <p:spPr>
          <a:xfrm>
            <a:off x="4432034" y="1163200"/>
            <a:ext cx="4680615" cy="24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/>
          <p:nvPr/>
        </p:nvPicPr>
        <p:blipFill rotWithShape="1">
          <a:blip r:embed="rId4">
            <a:alphaModFix/>
          </a:blip>
          <a:srcRect l="10450"/>
          <a:stretch>
            <a:fillRect/>
          </a:stretch>
        </p:blipFill>
        <p:spPr>
          <a:xfrm>
            <a:off x="3006923" y="3917050"/>
            <a:ext cx="5424301" cy="11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311700" y="1137175"/>
            <a:ext cx="19251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챗봇의 제작 과정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2" name="Google Shape;222;p31"/>
          <p:cNvCxnSpPr/>
          <p:nvPr/>
        </p:nvCxnSpPr>
        <p:spPr>
          <a:xfrm>
            <a:off x="357575" y="3913950"/>
            <a:ext cx="869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23" name="Google Shape;223;p31"/>
          <p:cNvSpPr txBox="1"/>
          <p:nvPr/>
        </p:nvSpPr>
        <p:spPr>
          <a:xfrm>
            <a:off x="311700" y="1495700"/>
            <a:ext cx="41481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문맥에서 어떤 동작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을 할 지 정의할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Intent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생성합니다. 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해당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문맥을 파악할 단어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들의 집합인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Entity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생성한 후, 같은 단어로 취급할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동의어를 정의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이후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대화문을 입력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하며 감지한 단어를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올바른 Entity에 대응하도록 학습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4" name="Google Shape;224;p31"/>
          <p:cNvCxnSpPr/>
          <p:nvPr/>
        </p:nvCxnSpPr>
        <p:spPr>
          <a:xfrm rot="10800000">
            <a:off x="4390375" y="1294150"/>
            <a:ext cx="0" cy="228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배경 - 팀 소개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850775" y="2325150"/>
          <a:ext cx="7239000" cy="2672625"/>
        </p:xfrm>
        <a:graphic>
          <a:graphicData uri="http://schemas.openxmlformats.org/drawingml/2006/table">
            <a:tbl>
              <a:tblPr>
                <a:noFill/>
                <a:tableStyleId>{C0785720-EE5D-41DC-B4E6-A0CBC1B221AB}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b="1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심규진</a:t>
                      </a:r>
                      <a:endParaRPr b="1"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b="1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정유빈</a:t>
                      </a:r>
                      <a:endParaRPr b="1"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b="1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조준오</a:t>
                      </a:r>
                      <a:endParaRPr b="1"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 b="1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이현석</a:t>
                      </a:r>
                      <a:endParaRPr b="1"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프론트, 백엔드 담당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챗봇 담당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프론트, 디자인 담당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">
                          <a:solidFill>
                            <a:srgbClr val="666666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기타 담당</a:t>
                      </a: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 vert="horz" lIns="91424" tIns="91424" rIns="91424" bIns="91424" anchor="t" anchorCtr="0"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>
                        <a:solidFill>
                          <a:srgbClr val="666666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pic>
        <p:nvPicPr>
          <p:cNvPr id="63" name="Google Shape;63;p1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963350" y="3141731"/>
            <a:ext cx="1580000" cy="8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019538" y="3966600"/>
            <a:ext cx="1467636" cy="8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724800" y="3686975"/>
            <a:ext cx="1644850" cy="4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4944293" y="3219175"/>
            <a:ext cx="917918" cy="8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/>
          <p:nvPr/>
        </p:nvPicPr>
        <p:blipFill rotWithShape="1">
          <a:blip r:embed="rId7">
            <a:alphaModFix/>
          </a:blip>
          <a:srcRect t="26050" b="26060"/>
          <a:stretch>
            <a:fillRect/>
          </a:stretch>
        </p:blipFill>
        <p:spPr>
          <a:xfrm>
            <a:off x="4613250" y="4292476"/>
            <a:ext cx="1580000" cy="4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6308775" y="3521700"/>
            <a:ext cx="1736696" cy="9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65900" cy="1172700"/>
          </a:xfrm>
          <a:prstGeom prst="rect">
            <a:avLst/>
          </a:prstGeom>
        </p:spPr>
        <p:txBody>
          <a:bodyPr wrap="square" lIns="89999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우리는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정보통신부대의 병사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들로 불편한 작업 시스템 하에서 작업하며 어려움을 겪던 병사들입니다. 늘 개선할 방법이 없을까 고민하다 이번 온라인 해커톤을 통해 직접 만들어야겠다는 생각으로 모인 팀입니다. 오늘도 “머스타드일까용?”(무엇을 도와드릴까요?)를 외치는 전화 응대자들을 응원하고 있습니다.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구현 - 제작 과정</a:t>
            </a:r>
            <a:endParaRPr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412375" y="1232425"/>
            <a:ext cx="1509605" cy="946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 및 상단바 제작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1" name="Google Shape;231;p3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2334750" y="1151525"/>
            <a:ext cx="6725424" cy="33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구현 - 제작 과정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311700" y="1232425"/>
            <a:ext cx="2092258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화면 제작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8" name="Google Shape;238;p3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069224" y="529700"/>
            <a:ext cx="5880599" cy="418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구현 - 제작 과정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44" name="Google Shape;244;p3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852988" y="1191350"/>
            <a:ext cx="7008636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311700" y="1232425"/>
            <a:ext cx="18531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디자인 수정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구현 - 제작 과정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51" name="Google Shape;251;p3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11800" y="1514050"/>
            <a:ext cx="2235547" cy="362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3203359" y="1514050"/>
            <a:ext cx="5238892" cy="36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>
            <a:off x="410750" y="1062850"/>
            <a:ext cx="38202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모바일 UI 및 챗봇 제작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329250" y="1541775"/>
            <a:ext cx="3120600" cy="329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첫 화면으로 숙련된 사용자를 위한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격자식 버튼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보여줍니다. 한 눈에 들어오게끔 아이콘과 큼지막한 글씨로 가능한 작업 목록을 보여줍니다.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어디서나 상단의 Top Bar로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실시간 작업 개수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를 볼 수 있으며 변화가 있을 시 하단처럼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알림이 표시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됩니다.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우측 하단의 챗봇이 초보 사용자를 위해 늘 대기 중입니다.</a:t>
            </a:r>
            <a:endParaRPr b="1">
              <a:solidFill>
                <a:srgbClr val="e0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메인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1" name="Google Shape;261;p36"/>
          <p:cNvPicPr/>
          <p:nvPr/>
        </p:nvPicPr>
        <p:blipFill rotWithShape="1">
          <a:blip r:embed="rId3">
            <a:alphaModFix/>
          </a:blip>
          <a:srcRect t="7060" r="29360" b="4520"/>
          <a:stretch>
            <a:fillRect/>
          </a:stretch>
        </p:blipFill>
        <p:spPr>
          <a:xfrm>
            <a:off x="3514150" y="261325"/>
            <a:ext cx="4546550" cy="320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/>
          <p:nvPr/>
        </p:nvPicPr>
        <p:blipFill rotWithShape="1">
          <a:blip r:embed="rId4">
            <a:alphaModFix/>
          </a:blip>
          <a:srcRect l="32320" t="6670" r="39820" b="5010"/>
          <a:stretch>
            <a:fillRect/>
          </a:stretch>
        </p:blipFill>
        <p:spPr>
          <a:xfrm>
            <a:off x="7050575" y="1294189"/>
            <a:ext cx="1959874" cy="349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4140525" y="3462300"/>
            <a:ext cx="28284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반응형 디자인으로 어느 너비에도 최적화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329250" y="1541775"/>
            <a:ext cx="3017100" cy="329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사용자의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기초 정보가 신청 화면에 자동으로 입력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됩니다. 각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작업에 필요한 정보를 요구에 따라 입력 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받습니다.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작업 신청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1" name="Google Shape;271;p37"/>
          <p:cNvPicPr/>
          <p:nvPr/>
        </p:nvPicPr>
        <p:blipFill rotWithShape="1">
          <a:blip r:embed="rId3">
            <a:alphaModFix/>
          </a:blip>
          <a:srcRect l="9350" t="19710" r="43500" b="4030"/>
          <a:stretch>
            <a:fillRect/>
          </a:stretch>
        </p:blipFill>
        <p:spPr>
          <a:xfrm>
            <a:off x="3346350" y="537400"/>
            <a:ext cx="3569750" cy="324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/>
          <p:nvPr/>
        </p:nvPicPr>
        <p:blipFill rotWithShape="1">
          <a:blip r:embed="rId4">
            <a:alphaModFix/>
          </a:blip>
          <a:srcRect l="13320" t="17560" r="46150" b="4900"/>
          <a:stretch>
            <a:fillRect/>
          </a:stretch>
        </p:blipFill>
        <p:spPr>
          <a:xfrm>
            <a:off x="5897550" y="1415950"/>
            <a:ext cx="3131299" cy="337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/>
        </p:nvSpPr>
        <p:spPr>
          <a:xfrm>
            <a:off x="3522750" y="3821850"/>
            <a:ext cx="23748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서로 다른 정보를 요구하는 작업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79" name="Google Shape;279;p38"/>
          <p:cNvSpPr txBox="1"/>
          <p:nvPr/>
        </p:nvSpPr>
        <p:spPr>
          <a:xfrm>
            <a:off x="329250" y="1541775"/>
            <a:ext cx="3017100" cy="329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개선된 검색 기능과 상태 필터링 기능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존재하며,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작업 상태에 따라 배경 색을 다르게</a:t>
            </a: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해 한 눈에 들어오게 했습니다.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진행 중인 작업을 완료나 거부 상태로 설정 가능하며 코멘트도 함께 입력</a:t>
            </a: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가능합니다.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작업 진행 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1" name="Google Shape;281;p38"/>
          <p:cNvPicPr/>
          <p:nvPr/>
        </p:nvPicPr>
        <p:blipFill rotWithShape="1">
          <a:blip r:embed="rId3">
            <a:alphaModFix/>
          </a:blip>
          <a:srcRect t="7020" r="28830" b="4030"/>
          <a:stretch>
            <a:fillRect/>
          </a:stretch>
        </p:blipFill>
        <p:spPr>
          <a:xfrm>
            <a:off x="3583200" y="445025"/>
            <a:ext cx="5471314" cy="384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 txBox="1"/>
          <p:nvPr/>
        </p:nvSpPr>
        <p:spPr>
          <a:xfrm>
            <a:off x="3583200" y="4291350"/>
            <a:ext cx="23748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진행 작업 확인 페이지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357550" y="1541775"/>
            <a:ext cx="3017100" cy="329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작업 진행 페이지와 같은 기능을 제공하지만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완료 상태가 아닌 작업에 대해서 수정이나 삭제가 가능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합니다.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작업 신청 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0" name="Google Shape;290;p39"/>
          <p:cNvPicPr/>
          <p:nvPr/>
        </p:nvPicPr>
        <p:blipFill rotWithShape="1">
          <a:blip r:embed="rId3">
            <a:alphaModFix/>
          </a:blip>
          <a:srcRect t="6600" r="28840" b="3870"/>
          <a:stretch>
            <a:fillRect/>
          </a:stretch>
        </p:blipFill>
        <p:spPr>
          <a:xfrm>
            <a:off x="3590725" y="813625"/>
            <a:ext cx="5238326" cy="370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3590725" y="4520900"/>
            <a:ext cx="23748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신청 작업 확인 페이지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기능 소개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329250" y="1541775"/>
            <a:ext cx="3017100" cy="329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텍스트 형태의 질문을 분석해 작업 페이지로 이동해주거나, 단순한 질문에 대해 대답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가능합니다.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311700" y="1136625"/>
            <a:ext cx="50895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챗봇 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9" name="Google Shape;299;p40"/>
          <p:cNvPicPr/>
          <p:nvPr/>
        </p:nvPicPr>
        <p:blipFill rotWithShape="1">
          <a:blip r:embed="rId3">
            <a:alphaModFix/>
          </a:blip>
          <a:srcRect t="6370" r="28970" b="4100"/>
          <a:stretch>
            <a:fillRect/>
          </a:stretch>
        </p:blipFill>
        <p:spPr>
          <a:xfrm>
            <a:off x="4054500" y="303679"/>
            <a:ext cx="5089502" cy="3608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40"/>
          <p:cNvGrpSpPr/>
          <p:nvPr/>
        </p:nvGrpSpPr>
        <p:grpSpPr>
          <a:xfrm rot="0">
            <a:off x="4796725" y="1694100"/>
            <a:ext cx="2090157" cy="2985733"/>
            <a:chOff x="4213724" y="351350"/>
            <a:chExt cx="1949228" cy="2783901"/>
          </a:xfrm>
        </p:grpSpPr>
        <p:pic>
          <p:nvPicPr>
            <p:cNvPr id="301" name="Google Shape;301;p40"/>
            <p:cNvPicPr/>
            <p:nvPr/>
          </p:nvPicPr>
          <p:blipFill rotWithShape="1">
            <a:blip r:embed="rId4">
              <a:alphaModFix/>
            </a:blip>
            <a:srcRect l="58520" t="1870" r="14700" b="85970"/>
            <a:stretch>
              <a:fillRect/>
            </a:stretch>
          </p:blipFill>
          <p:spPr>
            <a:xfrm>
              <a:off x="4213724" y="351350"/>
              <a:ext cx="1949222" cy="497645"/>
            </a:xfrm>
            <a:prstGeom prst="rect">
              <a:avLst/>
            </a:prstGeom>
            <a:noFill/>
            <a:ln>
              <a:noFill/>
            </a:ln>
            <a:effectLst>
              <a:outerShdw blurRad="285750" dist="19050" dir="5400000" algn="bl" rotWithShape="0">
                <a:srgbClr val="000000">
                  <a:alpha val="23000"/>
                </a:srgbClr>
              </a:outerShdw>
            </a:effectLst>
          </p:spPr>
        </p:pic>
        <p:pic>
          <p:nvPicPr>
            <p:cNvPr id="302" name="Google Shape;302;p40"/>
            <p:cNvPicPr/>
            <p:nvPr/>
          </p:nvPicPr>
          <p:blipFill rotWithShape="1">
            <a:blip r:embed="rId5">
              <a:alphaModFix/>
            </a:blip>
            <a:srcRect l="58520" t="37550" r="14700" b="6630"/>
            <a:stretch>
              <a:fillRect/>
            </a:stretch>
          </p:blipFill>
          <p:spPr>
            <a:xfrm>
              <a:off x="4213725" y="849001"/>
              <a:ext cx="1949227" cy="2286249"/>
            </a:xfrm>
            <a:prstGeom prst="rect">
              <a:avLst/>
            </a:prstGeom>
            <a:noFill/>
            <a:ln>
              <a:noFill/>
            </a:ln>
            <a:effectLst>
              <a:outerShdw blurRad="285750" dist="19050" dir="5400000" algn="bl" rotWithShape="0">
                <a:srgbClr val="000000">
                  <a:alpha val="23000"/>
                </a:srgbClr>
              </a:outerShdw>
            </a:effectLst>
          </p:spPr>
        </p:pic>
      </p:grpSp>
      <p:sp>
        <p:nvSpPr>
          <p:cNvPr id="303" name="Google Shape;303;p40"/>
          <p:cNvSpPr txBox="1"/>
          <p:nvPr/>
        </p:nvSpPr>
        <p:spPr>
          <a:xfrm>
            <a:off x="6886875" y="3912100"/>
            <a:ext cx="23748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챗봇의 모바일 뷰와 PC뷰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</a:t>
            </a:r>
            <a:r>
              <a:rPr lang="ko" b="1"/>
              <a:t>체험 후기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329250" y="1541775"/>
            <a:ext cx="8666400" cy="351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 b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이@석 상병, 제@택 상병 무선음향정비과   </a:t>
            </a:r>
            <a:br>
              <a:rPr lang="ko" b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평소에 행정 업무를 보면서 기존 체계를 매번 확인하며 작업자들에게 통보해야했는데, 변경 사항을 바로 볼 수 있어 편할 것 같다. 또한 힘들게 찾지 않아도 우리 작업만 쉽게 확인 가능해서 좋다. 효율적인 업무가 가능할 것 같다. 늘 업무를 볼 때 한 쪽 화면은 엑셀을 키고 한쪽 화면만으로 체계를 확인하는데 화면 크기가 맞춰지지 않아 불편했지만 이걸 사용하면 맞춤형으로 줄어들어 확인이 편할 것 같다.	 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 b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장@현 상병 체계관제과  </a:t>
            </a:r>
            <a:b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사용자들이 전화로 정보를 전달해 알아듣기 힘들었지만 이거는 편할듯. 차단 기능이 없어서 아쉽다.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 조@형 일병 체계관리과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b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평소 사지센 근무자들이 바빠서 전화를 자주 하지 못했는데, 자주 할 수 있을 것 같다.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311700" y="1136625"/>
            <a:ext cx="47484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정보통신 부대 병사들의 후기입니다.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배경 - 정보통신부대(가칭)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41200" cy="3416400"/>
          </a:xfrm>
          <a:prstGeom prst="rect">
            <a:avLst/>
          </a:prstGeom>
        </p:spPr>
        <p:txBody>
          <a:bodyPr wrap="square" lIns="89999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공군 소프트웨어의 개발 및 유지보수와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서버 운영, 오산 공군기지에 대한 정보통신 지원 업무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수행합니다.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다양한 부대들의 정보통신 업무를 전담하다 보니 의뢰자들과 작업자들 사이의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소통과 연락을 전담할 부서나 체계의 필요성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 대두되었습니다.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이를 위해 업무 관리 시스템인</a:t>
            </a:r>
            <a:r>
              <a:rPr lang="ko" sz="1400" b="1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HelpDesk 체계(가칭)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와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지원 센터(가칭)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 탄생했습니다.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</a:t>
            </a:r>
            <a:r>
              <a:rPr lang="ko" b="1"/>
              <a:t>체험 후기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16" name="Google Shape;316;p42"/>
          <p:cNvSpPr txBox="1"/>
          <p:nvPr/>
        </p:nvSpPr>
        <p:spPr>
          <a:xfrm>
            <a:off x="329250" y="1541775"/>
            <a:ext cx="8666400" cy="351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 b="1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- 박@민 병장 사용자지원센터(관리부서)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b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좋다. 좋네. 잘 만든 것 같다. 전역하기 전에 실용화 되어서 업무가 하루빨리 중요한 곳에 집중할 수 있도록 변하면 좋겠다. 평소 꼼꼼한 성격이여서 사용자들에게 자세히 안내해주는 과정도 나름 재밌는데 그럴 수 없어서 슬프다. 근데 전역이 더 빠를듯.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 b="1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- 정@빈 상병 유선정비과  </a:t>
            </a:r>
            <a:b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이상하게 전화기 관리한다는 이유로 전화번호를 물어보는 전화가 은근 많은데 이렇게 간단히 번호를 얻을 수 있어 번호 찾는 전화가 사라진다면 참 행복할 것 같다. 여기엔 번호정보가 있는 부서가 몇 없지만, 제대로 도입되서 되도록 많은 전화번호를 얻을 수 있으면 좋겠다.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311700" y="1136625"/>
            <a:ext cx="47484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정보통신 부대 병사들의 후기입니다.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향후 발전 가능성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329250" y="1541775"/>
            <a:ext cx="3151500" cy="363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간단히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JSON 파일을 수정하는 것만으로도 작업 신청 페이지를 제작</a:t>
            </a: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가능해,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쉽게 자신의 부서에 맞추어 업무 분류를 제작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할 수 있습니다.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높은 재사용성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기반으로 이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오픈소스를 군 내의 다른 HelpDesk 부서에서도 자신들의 부서의 실정에 맞게 수정해 사용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할 수 있습니다.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유연성, 재사용성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5" name="Google Shape;325;p43"/>
          <p:cNvPicPr/>
          <p:nvPr/>
        </p:nvPicPr>
        <p:blipFill rotWithShape="1">
          <a:blip r:embed="rId3">
            <a:alphaModFix/>
          </a:blip>
          <a:srcRect l="19670" t="31320" r="20160" b="10300"/>
          <a:stretch>
            <a:fillRect/>
          </a:stretch>
        </p:blipFill>
        <p:spPr>
          <a:xfrm>
            <a:off x="4133575" y="76200"/>
            <a:ext cx="4857725" cy="26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/>
          <p:nvPr/>
        </p:nvPicPr>
        <p:blipFill rotWithShape="1">
          <a:blip r:embed="rId4">
            <a:alphaModFix/>
          </a:blip>
          <a:srcRect l="20580" t="33450" r="32070" b="34730"/>
          <a:stretch>
            <a:fillRect/>
          </a:stretch>
        </p:blipFill>
        <p:spPr>
          <a:xfrm>
            <a:off x="4133575" y="3011951"/>
            <a:ext cx="4857725" cy="1836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4077275" y="4768275"/>
            <a:ext cx="38460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선택형 리스트와 작업 신청 폼을 제작하기 위한 데이터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4077275" y="2655342"/>
            <a:ext cx="38460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확인용 질문 및 자주 묻는 질문을 제작하기 위한 데이터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향후 발전 가능성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329250" y="1541775"/>
            <a:ext cx="3151500" cy="3630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의도와 맥락, 개체라는 세가지 요소만 GUI를 통해 설정하면 챗봇이 완성되는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구글의 오픈소스 Dialog Flow로 챗봇을 제작해 챗봇 제작의 진입 장벽도 낮습니다.</a:t>
            </a:r>
            <a:endParaRPr lang="ko" b="1">
              <a:solidFill>
                <a:srgbClr val="e0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필요할 경우 직접 챗봇을 생성 후, 연결 Id를 변경하는 것만으로도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자신만의 챗봇이 연결됩니다. 역시 자신의 부서에 맞게 쉽게 수정이 가능합니다.</a:t>
            </a:r>
            <a:endParaRPr b="1">
              <a:solidFill>
                <a:srgbClr val="e0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쉬운 챗봇 플랫폼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6" name="Google Shape;336;p4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153525" y="240150"/>
            <a:ext cx="4534473" cy="474982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/>
        </p:nvSpPr>
        <p:spPr>
          <a:xfrm>
            <a:off x="4426625" y="4779025"/>
            <a:ext cx="41583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문장 입력 후 드래그만으로도 엔티티를 인식하게 훈련한다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향후 발전 가능성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329250" y="1541775"/>
            <a:ext cx="3723900" cy="2578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HelpDesk 기능을 하는 모든 부서들이 잠재적 타켓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입니다.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정보화 시대에 진입했지만 여전히 전화 상담원들은 서비스업에서 큰 부분을 차지하고 있습니다. 너무 많은 문의에 짓눌린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전화 상담원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들이 이런 웹을 이용해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업무 부담을 줄이고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정말 중요한 업무에 집중하도록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업무 효율을 높일 수</a:t>
            </a: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있습니다. 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높은 범용성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5" name="Google Shape;345;p45"/>
          <p:cNvPicPr/>
          <p:nvPr/>
        </p:nvPicPr>
        <p:blipFill rotWithShape="1">
          <a:blip r:embed="rId3">
            <a:alphaModFix/>
          </a:blip>
          <a:srcRect l="7120" t="12380" r="58220" b="53230"/>
          <a:stretch>
            <a:fillRect/>
          </a:stretch>
        </p:blipFill>
        <p:spPr>
          <a:xfrm>
            <a:off x="4199050" y="1725125"/>
            <a:ext cx="4619952" cy="25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/>
        </p:nvSpPr>
        <p:spPr>
          <a:xfrm>
            <a:off x="4330000" y="4188075"/>
            <a:ext cx="41583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비대면 자동화 콜센터에 대한 수요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결과 - 기대효과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52" name="Google Shape;352;p46"/>
          <p:cNvSpPr txBox="1"/>
          <p:nvPr/>
        </p:nvSpPr>
        <p:spPr>
          <a:xfrm>
            <a:off x="329250" y="1541775"/>
            <a:ext cx="8666400" cy="351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Web 기술과 AI 기술의 결합으로 사람의 업무를 일부 대체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할 수 있음을 확인하며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'업무 자동화'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라는 최종적 목표에 한발짝 다가갈 수 있습니다.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2. 전화의 감소에 따른</a:t>
            </a: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전화응대 횟수 감소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로 근무자의 부담을 줄여</a:t>
            </a: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중요한 업무에 집중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할 수 있도록 돕습니다.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3. 사용자는 앞으로 타 사용자와 사용자 지원 센터와의 전화가 끊기기 전까지 하염없이 기다리지 않고, 직접 작업의뢰를 하거나 궁금증을 해소해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불필요한 대기 시간을 줄일 수</a:t>
            </a:r>
            <a:r>
              <a:rPr lang="ko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있습니다.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4. 작업자는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작업에 필요한 정보를 단번에 확인할 수 있어 편리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하고,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새로운 작업의뢰를 전화로 전달받을 필요 없이 알림으로 바로 확인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하여 대기 시간을 단축시킬 수 있습니다.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5. 이 프로그램을 </a:t>
            </a:r>
            <a:r>
              <a:rPr lang="ko" b="1">
                <a:solidFill>
                  <a:srgbClr val="e0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오픈소스로 내놓아 타 부대에서 같은 처지에 있는 부서를 위해 타 사용자가 대가 없이 변형해 사용 가능하며, 서로 의견 반영을 통해 점점 발전해나가는 프로젝트</a:t>
            </a:r>
            <a:r>
              <a:rPr lang="ko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가 될 수 있습니다. 위에서 언급한 것처럼 자신의 작업을 쉽게 추가 가능해 다른 부대에서도 쉽게 적용할 수 있을 것으로 기대됩니다.</a:t>
            </a:r>
            <a:endParaRPr lang="ko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3" name="Google Shape;353;p46"/>
          <p:cNvSpPr txBox="1"/>
          <p:nvPr/>
        </p:nvSpPr>
        <p:spPr>
          <a:xfrm>
            <a:off x="311700" y="1136625"/>
            <a:ext cx="3508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>
            <a:spLocks noGrp="1"/>
          </p:cNvSpPr>
          <p:nvPr>
            <p:ph type="title" idx="0"/>
          </p:nvPr>
        </p:nvSpPr>
        <p:spPr>
          <a:xfrm>
            <a:off x="3223350" y="2189700"/>
            <a:ext cx="2697300" cy="7641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3800" b="1"/>
              <a:t>감사합니다</a:t>
            </a:r>
            <a:endParaRPr sz="3800" b="1"/>
          </a:p>
        </p:txBody>
      </p:sp>
      <p:sp>
        <p:nvSpPr>
          <p:cNvPr id="359" name="Google Shape;359;p47"/>
          <p:cNvSpPr/>
          <p:nvPr/>
        </p:nvSpPr>
        <p:spPr>
          <a:xfrm>
            <a:off x="0" y="483875"/>
            <a:ext cx="200100" cy="6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360" name="Google Shape;360;p47"/>
          <p:cNvPicPr/>
          <p:nvPr/>
        </p:nvPicPr>
        <p:blipFill rotWithShape="1">
          <a:blip r:embed="rId3">
            <a:alphaModFix/>
          </a:blip>
          <a:srcRect l="31730" t="89340" r="31070"/>
          <a:stretch>
            <a:fillRect/>
          </a:stretch>
        </p:blipFill>
        <p:spPr>
          <a:xfrm>
            <a:off x="3163488" y="4420750"/>
            <a:ext cx="2817025" cy="4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배경 - 업무 관리 시스템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29250" y="1505750"/>
            <a:ext cx="3788400" cy="1030800"/>
          </a:xfrm>
          <a:prstGeom prst="rect">
            <a:avLst/>
          </a:prstGeom>
        </p:spPr>
        <p:txBody>
          <a:bodyPr wrap="square" lIns="89999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업무 의뢰를 접수 및 확인하는 체계입니다. 오산 기지 근무자들은 이 체계를 통해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정보 통신 업무를 접수하고 수행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합니다. 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29249" y="2845750"/>
            <a:ext cx="3815723" cy="2082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체계의 관리 부서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로 신청 방법, 작업 부서 등을 알려주고, 담당 부서로 업무를 인계합니다. </a:t>
            </a:r>
            <a:b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또한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오산기지의 콜센터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라는 별명처럼 답을 얻기 힘든 질문들에 대해서도 전화가 와서,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과도한 전화의 부담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에 시달리고 있습니다. 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29250" y="1181525"/>
            <a:ext cx="20904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HelpDesk 체계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311700" y="2536550"/>
            <a:ext cx="29121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지원 센터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" name="Google Shape;85;p1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117650" y="1181526"/>
            <a:ext cx="5026350" cy="32042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425125" y="4385825"/>
            <a:ext cx="28284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작업 시스템의 요약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311700" y="1485131"/>
            <a:ext cx="3245577" cy="2231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질문 및 신청자들, 그리고 작업자들은 많지만</a:t>
            </a:r>
            <a:r>
              <a:rPr lang="ko" b="1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분배 부서가 하나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여서 작업 시스템에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병목 현상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 발생하게 됩니다.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이 문제의 발생 원인과 해결 방법에 대해 자세히 알아보기 위해 조사를 수행했습니다.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배경 - 업무 관리 시스템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11700" y="1166650"/>
            <a:ext cx="24480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발생하는 문제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" name="Google Shape;94;p17"/>
          <p:cNvPicPr/>
          <p:nvPr/>
        </p:nvPicPr>
        <p:blipFill rotWithShape="1">
          <a:blip r:embed="rId3">
            <a:alphaModFix/>
          </a:blip>
          <a:srcRect t="1550" b="-1550"/>
          <a:stretch>
            <a:fillRect/>
          </a:stretch>
        </p:blipFill>
        <p:spPr>
          <a:xfrm>
            <a:off x="3821125" y="1340700"/>
            <a:ext cx="4998975" cy="29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4411225" y="4177425"/>
            <a:ext cx="28284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병목 현상 발생 이유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조사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329250" y="1505750"/>
            <a:ext cx="4000500" cy="2937300"/>
          </a:xfrm>
          <a:prstGeom prst="rect">
            <a:avLst/>
          </a:prstGeom>
        </p:spPr>
        <p:txBody>
          <a:bodyPr wrap="square" lIns="89999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직접 관리 부서 역할의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지원 센터에 방문해 취재와 인터뷰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진행했습니다. 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또한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각 부서의 작업자 및 행정병들과도 인터뷰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진행했습니다.</a:t>
            </a:r>
            <a:endParaRPr lang="ko"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329250" y="1181525"/>
            <a:ext cx="24480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취재 및 인터뷰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4393550" y="1505750"/>
            <a:ext cx="4471500" cy="1982100"/>
          </a:xfrm>
          <a:prstGeom prst="rect">
            <a:avLst/>
          </a:prstGeom>
        </p:spPr>
        <p:txBody>
          <a:bodyPr wrap="square" lIns="89999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오산 기지 장병을 대상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사용자 지원 센터와 HelpDesk 체계에 대한 인식 그리고 저희가 제시한 해결방안에 대한 반응을 보기 위해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설문 조사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진행했습니다.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333675" y="1181525"/>
            <a:ext cx="24480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설문 조사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5" name="Google Shape;105;p18"/>
          <p:cNvPicPr/>
          <p:nvPr/>
        </p:nvPicPr>
        <p:blipFill rotWithShape="1">
          <a:blip r:embed="rId3">
            <a:alphaModFix/>
          </a:blip>
          <a:srcRect t="9840" b="54880"/>
          <a:stretch>
            <a:fillRect/>
          </a:stretch>
        </p:blipFill>
        <p:spPr>
          <a:xfrm>
            <a:off x="1237375" y="2914650"/>
            <a:ext cx="2869250" cy="18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/>
          <p:nvPr/>
        </p:nvPicPr>
        <p:blipFill rotWithShape="1">
          <a:blip r:embed="rId4">
            <a:alphaModFix/>
          </a:blip>
          <a:srcRect l="9870" t="46640" b="26260"/>
          <a:stretch>
            <a:fillRect/>
          </a:stretch>
        </p:blipFill>
        <p:spPr>
          <a:xfrm>
            <a:off x="4672300" y="3259263"/>
            <a:ext cx="2586099" cy="13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668525" y="4760675"/>
            <a:ext cx="28284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설문 조사 결과의 일부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/>
        </p:nvSpPr>
        <p:spPr>
          <a:xfrm>
            <a:off x="2245200" y="1231050"/>
            <a:ext cx="4653600" cy="92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4000" b="1">
                <a:solidFill>
                  <a:srgbClr val="1c4587"/>
                </a:solidFill>
              </a:rPr>
              <a:t>기존 시스템 불만족</a:t>
            </a:r>
            <a:endParaRPr sz="4000" b="1">
              <a:solidFill>
                <a:srgbClr val="1c4587"/>
              </a:solidFill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2850450" y="2016375"/>
            <a:ext cx="3443100" cy="962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7200">
                <a:solidFill>
                  <a:srgbClr val="cc0000"/>
                </a:solidFill>
              </a:rPr>
              <a:t>81.56%</a:t>
            </a:r>
            <a:endParaRPr sz="7200">
              <a:solidFill>
                <a:srgbClr val="cc0000"/>
              </a:solidFill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3835225" y="3175025"/>
            <a:ext cx="32616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오산기지 근무자 58명 대상 설문 조사</a:t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0" y="483875"/>
            <a:ext cx="200100" cy="60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그래서 문제는?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153750" y="3279175"/>
            <a:ext cx="4627500" cy="1553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신청시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업무 처리에 충분하지 않은 정보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를 입력받습니다. 이는 입력 폼이 기본 정보만을 담는 정해진 하나만 사용되기 때문인데, 결국 신청자에게 전화로 추가 정보를 요청해야 합니다. 상황과 작업에 맞게 정보를 요청하고 입력 받을 필요성이 있습니다.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153750" y="2893875"/>
            <a:ext cx="5245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공통 입력 양식으로 인한 후속 확인 작업의 부담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3" name="Google Shape;123;p20"/>
          <p:cNvPicPr/>
          <p:nvPr/>
        </p:nvPicPr>
        <p:blipFill rotWithShape="1">
          <a:blip r:embed="rId3">
            <a:alphaModFix/>
          </a:blip>
          <a:srcRect r="1270" b="9910"/>
          <a:stretch>
            <a:fillRect/>
          </a:stretch>
        </p:blipFill>
        <p:spPr>
          <a:xfrm>
            <a:off x="5015750" y="797525"/>
            <a:ext cx="4087600" cy="29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132750" y="966975"/>
            <a:ext cx="52878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편의성을 고려하지 않은 UI/UX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132750" y="1317975"/>
            <a:ext cx="4691100" cy="159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버튼과 요소의 위치나 순서, 개연성을 사용자가 이해하기 어렵습니다. 신청 후엔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수정이 불가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하며, 작업의 변동 여부도 직접 새로 고침을 눌러 확인해야 합니다. 또한,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기능이 없어</a:t>
            </a:r>
            <a:r>
              <a:rPr lang="ko" b="1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원하는 작업을 빠르게 확인하기 힘듭니다. 창의 크기를 줄였을 때 내용을 제대로 볼 수 없다는 불편함도 있습니다.</a:t>
            </a: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4875475" y="3720100"/>
            <a:ext cx="22185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체계의 작업 신청 사진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 idx="0"/>
          </p:nvPr>
        </p:nvSpPr>
        <p:spPr>
          <a:xfrm>
            <a:off x="311700" y="445025"/>
            <a:ext cx="83763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b="1">
                <a:solidFill>
                  <a:srgbClr val="1c4587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분석 - 그래서 문제는?</a:t>
            </a:r>
            <a:endParaRPr b="1">
              <a:solidFill>
                <a:srgbClr val="1c4587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29250" y="1541775"/>
            <a:ext cx="4390500" cy="1371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신청 작업과 내용이 신청자와 작업 부서에서만 열람 가능해야 하지만, 실상은 누구나 확인할 수 있는 상태이며, 처리 결과와 공문 또한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모두에게 공개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됩니다. </a:t>
            </a:r>
            <a:r>
              <a:rPr lang="ko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보안</a:t>
            </a:r>
            <a:r>
              <a:rPr lang="ko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 중요한 만큼, 이는 반드시 수정되어야 합니다. </a:t>
            </a:r>
            <a:endParaRPr lang="ko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pPr>
            <a:endParaRPr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311700" y="1136625"/>
            <a:ext cx="24480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무분별한 열람 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4" name="Google Shape;134;p2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959750" y="531075"/>
            <a:ext cx="4072775" cy="32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311700" y="3290900"/>
            <a:ext cx="4326300" cy="1183500"/>
          </a:xfrm>
          <a:prstGeom prst="rect">
            <a:avLst/>
          </a:prstGeom>
        </p:spPr>
        <p:txBody>
          <a:bodyPr wrap="square" lIns="89999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간단한 질문들도 이 부서에서 해결하다 보니, 단순한 문의를 이곳에 하는 경우가 많습니다. 그로 인해 근무자가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대응할 항목들이 지나치게 많아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지고 근무자의 </a:t>
            </a:r>
            <a:r>
              <a:rPr lang="ko" sz="1400" b="1">
                <a:solidFill>
                  <a:srgbClr val="e06666"/>
                </a:solidFill>
                <a:latin typeface="Nanum Gothic"/>
                <a:ea typeface="Nanum Gothic"/>
                <a:cs typeface="Nanum Gothic"/>
                <a:sym typeface="Nanum Gothic"/>
              </a:rPr>
              <a:t>실수를 유발하는 등 효율이 저하</a:t>
            </a:r>
            <a:r>
              <a:rPr lang="ko" sz="14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됩니다.</a:t>
            </a:r>
            <a:endParaRPr sz="14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2913075"/>
            <a:ext cx="5514600" cy="375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800" b="1">
                <a:solidFill>
                  <a:srgbClr val="1155cc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지원 센터의 콜센터화 및 대응 미숙</a:t>
            </a:r>
            <a:endParaRPr sz="1800" b="1">
              <a:solidFill>
                <a:srgbClr val="1155cc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5102975" y="3719000"/>
            <a:ext cx="2218500" cy="32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실제 체계의 작업 목록 사진</a:t>
            </a:r>
            <a:endParaRPr sz="1200" b="1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1627</ep:Words>
  <ep:PresentationFormat/>
  <ep:Paragraphs>143</ep:Paragraphs>
  <ep:Slides>35</ep:Slides>
  <ep:Notes>35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ep:HeadingPairs>
  <ep:TitlesOfParts>
    <vt:vector size="36" baseType="lpstr">
      <vt:lpstr>Simple Light</vt:lpstr>
      <vt:lpstr>슬라이드 1</vt:lpstr>
      <vt:lpstr>배경 - 팀 소개</vt:lpstr>
      <vt:lpstr>배경 - 정보통신부대(가칭)</vt:lpstr>
      <vt:lpstr>배경 - 업무 관리 시스템</vt:lpstr>
      <vt:lpstr>배경 - 업무 관리 시스템</vt:lpstr>
      <vt:lpstr>분석 - 조사</vt:lpstr>
      <vt:lpstr>슬라이드 7</vt:lpstr>
      <vt:lpstr>분석 - 그래서 문제는?</vt:lpstr>
      <vt:lpstr>분석 - 그래서 문제는?</vt:lpstr>
      <vt:lpstr>분석 - 문제의 해결 방법</vt:lpstr>
      <vt:lpstr>분석 - 문제의 해결 방법</vt:lpstr>
      <vt:lpstr>기획 - 문제 해결을 위한 도구 선정</vt:lpstr>
      <vt:lpstr>기획 - 문제 해결을 위한 도구 선정</vt:lpstr>
      <vt:lpstr>기획 - 개발 목표</vt:lpstr>
      <vt:lpstr>기획 - 개발 목표</vt:lpstr>
      <vt:lpstr>기획 - 디자인</vt:lpstr>
      <vt:lpstr>기획 - 디자인</vt:lpstr>
      <vt:lpstr>기획 -  작업 신청 흐름도 설계</vt:lpstr>
      <vt:lpstr>기획 - 챗봇 설계</vt:lpstr>
      <vt:lpstr>구현 - 제작 과정</vt:lpstr>
      <vt:lpstr>구현 - 제작 과정</vt:lpstr>
      <vt:lpstr>구현 - 제작 과정</vt:lpstr>
      <vt:lpstr>구현 - 제작 과정</vt:lpstr>
      <vt:lpstr>결과 - 기능 소개</vt:lpstr>
      <vt:lpstr>결과 - 기능 소개</vt:lpstr>
      <vt:lpstr>결과 - 기능 소개</vt:lpstr>
      <vt:lpstr>결과 - 기능 소개</vt:lpstr>
      <vt:lpstr>결과 - 기능 소개</vt:lpstr>
      <vt:lpstr>결과 - 체험 후기</vt:lpstr>
      <vt:lpstr>결과 - 체험 후기</vt:lpstr>
      <vt:lpstr>결과 - 향후 발전 가능성</vt:lpstr>
      <vt:lpstr>결과 - 향후 발전 가능성</vt:lpstr>
      <vt:lpstr>결과 - 향후 발전 가능성</vt:lpstr>
      <vt:lpstr>결과 - 기대효과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CKIRUser</cp:lastModifiedBy>
  <dcterms:modified xsi:type="dcterms:W3CDTF">2020-10-30T14:11:54.401</dcterms:modified>
  <cp:revision>3</cp:revision>
  <cp:version/>
</cp:coreProperties>
</file>